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BM Plex Sans Light" panose="020F0502020204030204" charset="0"/>
      <p:regular r:id="rId13"/>
    </p:embeddedFont>
    <p:embeddedFont>
      <p:font typeface="IBM Plex Sans Medium" panose="020F0502020204030204" charset="0"/>
      <p:regular r:id="rId14"/>
    </p:embeddedFont>
    <p:embeddedFont>
      <p:font typeface="Roboto" panose="020F050202020403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833" autoAdjust="0"/>
    <p:restoredTop sz="94610"/>
  </p:normalViewPr>
  <p:slideViewPr>
    <p:cSldViewPr snapToGrid="0" snapToObjects="1">
      <p:cViewPr varScale="1">
        <p:scale>
          <a:sx n="43" d="100"/>
          <a:sy n="43" d="100"/>
        </p:scale>
        <p:origin x="379" y="38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319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2835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AI/ML in Credit Card Fraud Detection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4566166"/>
            <a:ext cx="7556421" cy="31441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Exploring how artificial intelligence and machine learning are revolutionizing the fight against financial crime in the digital age.</a:t>
            </a: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endParaRPr lang="en-US" sz="1550" dirty="0">
              <a:solidFill>
                <a:srgbClr val="D4D4D1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 marL="0" indent="0" algn="r">
              <a:lnSpc>
                <a:spcPts val="2500"/>
              </a:lnSpc>
              <a:buNone/>
            </a:pPr>
            <a:r>
              <a:rPr lang="en-US" sz="2000" b="1">
                <a:solidFill>
                  <a:schemeClr val="bg2"/>
                </a:solidFill>
              </a:rPr>
              <a:t>P.PAVANI - 322129512049</a:t>
            </a:r>
            <a:endParaRPr lang="en-US" sz="2000" b="1" dirty="0">
              <a:solidFill>
                <a:schemeClr val="bg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63234"/>
            <a:ext cx="815661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Conclusion: The Indispensable Role of AI/ML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956203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 and Machine Learning are no longer just tools but essential pillars in the fight against credit card fraud. They offer unparalleled capabilities in real-time detection, adaptive learning, and accuracy, far surpassing the limitations of traditional systems.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814524"/>
            <a:ext cx="130428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While challenges like data dependency and model explainability persist, ongoing advancements in XAI, federated learning, and behavioral biometrics promise to make these systems even more robust and transparent. Embracing AI/ML is crucial for financial institutions to protect consumers, maintain trust, and secure the digital economy against increasingly sophisticated threats.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990386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531168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78969"/>
            <a:ext cx="3969425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Agenda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48626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631162"/>
            <a:ext cx="298561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Problem: Rising Fraud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793790" y="3060383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Understanding the challenges in the digital financial ecosystem.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5207437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5207437" y="2486263"/>
            <a:ext cx="4215408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5207437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AI/ML Solutions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5207437" y="3060383"/>
            <a:ext cx="421540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How AI and ML address modern fraud complexities.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9621203" y="217193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2" name="Shape 10"/>
          <p:cNvSpPr/>
          <p:nvPr/>
        </p:nvSpPr>
        <p:spPr>
          <a:xfrm>
            <a:off x="9621203" y="248626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9621203" y="263116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Advantages of AI/ML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9621203" y="3060383"/>
            <a:ext cx="42152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Key benefits of implementing advanced detection systems.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93790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6" name="Shape 14"/>
          <p:cNvSpPr/>
          <p:nvPr/>
        </p:nvSpPr>
        <p:spPr>
          <a:xfrm>
            <a:off x="793790" y="435697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4501872"/>
            <a:ext cx="320682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Disadvantages &amp; Challenges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93790" y="4931093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Acknowledging the limitations and hurdles.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5207437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5207437" y="4356973"/>
            <a:ext cx="4215408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1" name="Text 19"/>
          <p:cNvSpPr/>
          <p:nvPr/>
        </p:nvSpPr>
        <p:spPr>
          <a:xfrm>
            <a:off x="5207437" y="4501872"/>
            <a:ext cx="251114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AI Tools &amp; Techniques</a:t>
            </a:r>
            <a:endParaRPr lang="en-US" sz="1950" dirty="0"/>
          </a:p>
        </p:txBody>
      </p:sp>
      <p:sp>
        <p:nvSpPr>
          <p:cNvPr id="22" name="Text 20"/>
          <p:cNvSpPr/>
          <p:nvPr/>
        </p:nvSpPr>
        <p:spPr>
          <a:xfrm>
            <a:off x="5207437" y="4931093"/>
            <a:ext cx="421540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Specific technologies driving fraud detection.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9621203" y="404264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06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9621203" y="4356973"/>
            <a:ext cx="4215289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5" name="Text 23"/>
          <p:cNvSpPr/>
          <p:nvPr/>
        </p:nvSpPr>
        <p:spPr>
          <a:xfrm>
            <a:off x="9621203" y="450187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Scope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9621203" y="4931093"/>
            <a:ext cx="421528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What's next for AI/ML in fraud prevention.</a:t>
            </a:r>
            <a:endParaRPr lang="en-US" sz="1550" dirty="0"/>
          </a:p>
        </p:txBody>
      </p:sp>
      <p:sp>
        <p:nvSpPr>
          <p:cNvPr id="27" name="Text 25"/>
          <p:cNvSpPr/>
          <p:nvPr/>
        </p:nvSpPr>
        <p:spPr>
          <a:xfrm>
            <a:off x="793790" y="5595818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07</a:t>
            </a:r>
            <a:endParaRPr lang="en-US" sz="1550" dirty="0"/>
          </a:p>
        </p:txBody>
      </p:sp>
      <p:sp>
        <p:nvSpPr>
          <p:cNvPr id="28" name="Shape 26"/>
          <p:cNvSpPr/>
          <p:nvPr/>
        </p:nvSpPr>
        <p:spPr>
          <a:xfrm>
            <a:off x="793790" y="5910143"/>
            <a:ext cx="13042702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9" name="Text 27"/>
          <p:cNvSpPr/>
          <p:nvPr/>
        </p:nvSpPr>
        <p:spPr>
          <a:xfrm>
            <a:off x="793790" y="60550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Conclusion</a:t>
            </a:r>
            <a:endParaRPr lang="en-US" sz="1950" dirty="0"/>
          </a:p>
        </p:txBody>
      </p:sp>
      <p:sp>
        <p:nvSpPr>
          <p:cNvPr id="30" name="Text 28"/>
          <p:cNvSpPr/>
          <p:nvPr/>
        </p:nvSpPr>
        <p:spPr>
          <a:xfrm>
            <a:off x="793790" y="6484263"/>
            <a:ext cx="1304270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Summarizing key insights and the path forward.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81595"/>
            <a:ext cx="7556421" cy="1240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Problem: The Escalating Threat of Credit Card Fraud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3819406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Credit card fraud has become a critical challenge in the digital financial ecosystem. The rapid growth of online transactions, mobile banking, e-commerce, and contactless payments has significantly amplified the risk of fraudulent activities.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499526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illicit schemes lead to substantial financial losses, erode consumer trust in digital payment systems, and impose heavy operational and reputational burdens on financial institutions and merchants.</a:t>
            </a:r>
            <a:endParaRPr lang="en-US" sz="15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809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29821"/>
            <a:ext cx="915066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Limitations of Traditional Fraud Detection Systems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793790" y="4049197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systems, relying on predefined rules and static thresholds, are no longer adequate against modern, sophisticated fraud schemes. They struggle in two primary areas: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5105876"/>
            <a:ext cx="311705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High Rate of False Positives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793790" y="5614392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Legitimate transactions are frequently flagged as fraudulent. This not only frustrates genuine customers but also leads to revenue losses for merchants and damages customer loyalty.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7564874" y="5105876"/>
            <a:ext cx="40284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Failure to Detect Emerging Patterns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564874" y="5614392"/>
            <a:ext cx="6279356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systems often miss dynamic, well-hidden, and technologically sophisticated fraud patterns. Fraudsters exploit stolen card details, phishing, skimming, account takeovers, and even AI-powered scams that mimic real user behavior, making detection increasingly complex.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29114" y="363736"/>
            <a:ext cx="3961209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The Cost of Manual Investigation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529114" y="958929"/>
            <a:ext cx="13572173" cy="423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Beyond detection failures, the manual investigation of fraudulent transactions remains a costly and time-consuming process for banks and merchants. Heavy reliance on human intervention significantly increases operational expenses and slows down the response time to active fraud.</a:t>
            </a:r>
            <a:endParaRPr lang="en-US" sz="1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4" y="1530906"/>
            <a:ext cx="13572173" cy="760035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29114" y="9280088"/>
            <a:ext cx="13572173" cy="2115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chart illustrates the significant financial impact of credit card fraud, highlighting the various cost factors incurred by financial institutions and merchants.</a:t>
            </a:r>
            <a:endParaRPr lang="en-US" sz="10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44861"/>
            <a:ext cx="722006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Advantages of AI/ML in Fraud Detection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2637830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70930" y="2637830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5" name="Text 3"/>
          <p:cNvSpPr/>
          <p:nvPr/>
        </p:nvSpPr>
        <p:spPr>
          <a:xfrm>
            <a:off x="1083588" y="28590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Real-time Detection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1083588" y="3288268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models can process vast amounts of data instantly, identifying suspicious patterns as transactions occur, significantly reducing fraud response time.</a:t>
            </a:r>
            <a:endParaRPr lang="en-US" sz="1550" dirty="0"/>
          </a:p>
        </p:txBody>
      </p:sp>
      <p:sp>
        <p:nvSpPr>
          <p:cNvPr id="7" name="Shape 5"/>
          <p:cNvSpPr/>
          <p:nvPr/>
        </p:nvSpPr>
        <p:spPr>
          <a:xfrm>
            <a:off x="7414379" y="2637830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391519" y="2637830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9" name="Text 7"/>
          <p:cNvSpPr/>
          <p:nvPr/>
        </p:nvSpPr>
        <p:spPr>
          <a:xfrm>
            <a:off x="7704177" y="28590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Adaptive Learning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704177" y="3288268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Unlike static rules, AI/ML systems continuously learn from new data, adapting to evolving fraud tactics and emerging patterns without constant manual updates.</a:t>
            </a:r>
            <a:endParaRPr lang="en-US" sz="1550" dirty="0"/>
          </a:p>
        </p:txBody>
      </p:sp>
      <p:sp>
        <p:nvSpPr>
          <p:cNvPr id="11" name="Shape 9"/>
          <p:cNvSpPr/>
          <p:nvPr/>
        </p:nvSpPr>
        <p:spPr>
          <a:xfrm>
            <a:off x="793790" y="4660463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770930" y="4660463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13" name="Text 11"/>
          <p:cNvSpPr/>
          <p:nvPr/>
        </p:nvSpPr>
        <p:spPr>
          <a:xfrm>
            <a:off x="1083588" y="4881682"/>
            <a:ext cx="273129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Reduced False Positives</a:t>
            </a:r>
            <a:endParaRPr lang="en-US" sz="1950" dirty="0"/>
          </a:p>
        </p:txBody>
      </p:sp>
      <p:sp>
        <p:nvSpPr>
          <p:cNvPr id="14" name="Text 12"/>
          <p:cNvSpPr/>
          <p:nvPr/>
        </p:nvSpPr>
        <p:spPr>
          <a:xfrm>
            <a:off x="1083588" y="5310902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Advanced algorithms can differentiate between legitimate and fraudulent activities with higher accuracy, minimizing disruptions for genuine customers.</a:t>
            </a:r>
            <a:endParaRPr lang="en-US" sz="1550" dirty="0"/>
          </a:p>
        </p:txBody>
      </p:sp>
      <p:sp>
        <p:nvSpPr>
          <p:cNvPr id="15" name="Shape 13"/>
          <p:cNvSpPr/>
          <p:nvPr/>
        </p:nvSpPr>
        <p:spPr>
          <a:xfrm>
            <a:off x="7414379" y="4660463"/>
            <a:ext cx="6422231" cy="1824276"/>
          </a:xfrm>
          <a:prstGeom prst="roundRect">
            <a:avLst>
              <a:gd name="adj" fmla="val 6015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391519" y="4660463"/>
            <a:ext cx="91440" cy="1824276"/>
          </a:xfrm>
          <a:prstGeom prst="roundRect">
            <a:avLst>
              <a:gd name="adj" fmla="val 32558"/>
            </a:avLst>
          </a:prstGeom>
          <a:solidFill>
            <a:srgbClr val="FFBC8F"/>
          </a:solidFill>
          <a:ln/>
        </p:spPr>
      </p:sp>
      <p:sp>
        <p:nvSpPr>
          <p:cNvPr id="17" name="Text 15"/>
          <p:cNvSpPr/>
          <p:nvPr/>
        </p:nvSpPr>
        <p:spPr>
          <a:xfrm>
            <a:off x="7704177" y="4881682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Enhanced Accuracy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704177" y="5310902"/>
            <a:ext cx="591121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can analyze complex relationships and subtle anomalies that human analysts or traditional systems might miss, leading to more precise fraud identification.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8725"/>
            <a:ext cx="983361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Disadvantages &amp; Challenges of AI/ML Implementation</a:t>
            </a:r>
            <a:endParaRPr lang="en-US" sz="3100" dirty="0"/>
          </a:p>
        </p:txBody>
      </p:sp>
      <p:sp>
        <p:nvSpPr>
          <p:cNvPr id="3" name="Shape 1"/>
          <p:cNvSpPr/>
          <p:nvPr/>
        </p:nvSpPr>
        <p:spPr>
          <a:xfrm>
            <a:off x="793790" y="2121694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87" y="2025491"/>
            <a:ext cx="238125" cy="238125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8" y="4320183"/>
            <a:ext cx="238125" cy="23812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114306" y="24422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Dependency</a:t>
            </a:r>
            <a:endParaRPr lang="en-US" sz="1950" dirty="0"/>
          </a:p>
        </p:txBody>
      </p:sp>
      <p:sp>
        <p:nvSpPr>
          <p:cNvPr id="7" name="Text 3"/>
          <p:cNvSpPr/>
          <p:nvPr/>
        </p:nvSpPr>
        <p:spPr>
          <a:xfrm>
            <a:off x="1114306" y="2871430"/>
            <a:ext cx="57811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AI/ML models require large volumes of high-quality, labeled data for training, which can be challenging to acquire and maintain, especially for rare fraud types.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7414379" y="2121694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177" y="2025491"/>
            <a:ext cx="238125" cy="238125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688" y="4320183"/>
            <a:ext cx="238125" cy="23812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4895" y="24422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Model Explainability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34895" y="2871430"/>
            <a:ext cx="578119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Complex AI models (e.g., deep learning) can be "black boxes," making it difficult to understand why a particular transaction was flagged, which is crucial for regulatory compliance and dispute resolution.</a:t>
            </a:r>
            <a:endParaRPr lang="en-US" sz="1550" dirty="0"/>
          </a:p>
        </p:txBody>
      </p:sp>
      <p:sp>
        <p:nvSpPr>
          <p:cNvPr id="13" name="Shape 7"/>
          <p:cNvSpPr/>
          <p:nvPr/>
        </p:nvSpPr>
        <p:spPr>
          <a:xfrm>
            <a:off x="793790" y="4660463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587" y="4564261"/>
            <a:ext cx="238125" cy="23812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098" y="6858953"/>
            <a:ext cx="238125" cy="238125"/>
          </a:xfrm>
          <a:prstGeom prst="rect">
            <a:avLst/>
          </a:prstGeom>
        </p:spPr>
      </p:pic>
      <p:sp>
        <p:nvSpPr>
          <p:cNvPr id="16" name="Text 8"/>
          <p:cNvSpPr/>
          <p:nvPr/>
        </p:nvSpPr>
        <p:spPr>
          <a:xfrm>
            <a:off x="1114306" y="4980980"/>
            <a:ext cx="291762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Computational Resources</a:t>
            </a:r>
            <a:endParaRPr lang="en-US" sz="1950" dirty="0"/>
          </a:p>
        </p:txBody>
      </p:sp>
      <p:sp>
        <p:nvSpPr>
          <p:cNvPr id="17" name="Text 9"/>
          <p:cNvSpPr/>
          <p:nvPr/>
        </p:nvSpPr>
        <p:spPr>
          <a:xfrm>
            <a:off x="1114306" y="5410200"/>
            <a:ext cx="5781199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Training and deploying sophisticated AI/ML models demand significant computational power and infrastructure, leading to higher operational costs.</a:t>
            </a:r>
            <a:endParaRPr lang="en-US" sz="1550" dirty="0"/>
          </a:p>
        </p:txBody>
      </p:sp>
      <p:sp>
        <p:nvSpPr>
          <p:cNvPr id="18" name="Shape 10"/>
          <p:cNvSpPr/>
          <p:nvPr/>
        </p:nvSpPr>
        <p:spPr>
          <a:xfrm>
            <a:off x="7414379" y="4660463"/>
            <a:ext cx="6422231" cy="2340412"/>
          </a:xfrm>
          <a:prstGeom prst="roundRect">
            <a:avLst>
              <a:gd name="adj" fmla="val 1272"/>
            </a:avLst>
          </a:prstGeom>
          <a:solidFill>
            <a:srgbClr val="292C32"/>
          </a:solidFill>
          <a:ln w="22860">
            <a:solidFill>
              <a:srgbClr val="61646A"/>
            </a:solidFill>
            <a:prstDash val="solid"/>
          </a:ln>
        </p:spPr>
      </p:sp>
      <p:pic>
        <p:nvPicPr>
          <p:cNvPr id="19" name="Image 6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8177" y="4564261"/>
            <a:ext cx="238125" cy="238125"/>
          </a:xfrm>
          <a:prstGeom prst="rect">
            <a:avLst/>
          </a:prstGeom>
        </p:spPr>
      </p:pic>
      <p:pic>
        <p:nvPicPr>
          <p:cNvPr id="20" name="Image 7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94688" y="6858953"/>
            <a:ext cx="238125" cy="238125"/>
          </a:xfrm>
          <a:prstGeom prst="rect">
            <a:avLst/>
          </a:prstGeom>
        </p:spPr>
      </p:pic>
      <p:sp>
        <p:nvSpPr>
          <p:cNvPr id="21" name="Text 11"/>
          <p:cNvSpPr/>
          <p:nvPr/>
        </p:nvSpPr>
        <p:spPr>
          <a:xfrm>
            <a:off x="7734895" y="498098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Adversarial Attacks</a:t>
            </a:r>
            <a:endParaRPr lang="en-US" sz="1950" dirty="0"/>
          </a:p>
        </p:txBody>
      </p:sp>
      <p:sp>
        <p:nvSpPr>
          <p:cNvPr id="22" name="Text 12"/>
          <p:cNvSpPr/>
          <p:nvPr/>
        </p:nvSpPr>
        <p:spPr>
          <a:xfrm>
            <a:off x="7734895" y="5410200"/>
            <a:ext cx="5781199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Fraudsters can attempt to trick AI models by generating "adversarial examples," making legitimate transactions appear fraudulent or vice-versa, requiring continuous model updates and security measures.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81827"/>
            <a:ext cx="620494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AI Tools and Techniques Used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280190" y="2001203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variety of AI and ML techniques are employed to build robust fraud detection systems: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280190" y="2859524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Machine Learning Algorithms: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Supervised learning (e.g., Logistic Regression, Support Vector Machines, Random Forests, Gradient Boosting) and Unsupervised learning (e.g., K-Means Clustering, Anomaly Detection).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6280190" y="3881557"/>
            <a:ext cx="7556421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Deep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Neural Networks, Recurrent Neural Networks (RNNs) for sequential data, and Convolutional Neural Networks (CNNs) for complex pattern recognition.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280190" y="4903589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Natural Language Processing (NLP):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analyzing text data in transaction descriptions or customer communications to identify suspicious language.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6280190" y="5608082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Graph Neural Networks (GNNs):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To detect fraud rings and complex relationships between entities (users, merchants, devices) in transaction networks.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6280190" y="6312575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Engineering: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Creating new, more informative features from raw transaction data to improve model performance.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34289"/>
            <a:ext cx="748629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Future Scope of AI/ML in Fraud Detection</a:t>
            </a:r>
            <a:endParaRPr lang="en-US" sz="3100" dirty="0"/>
          </a:p>
        </p:txBody>
      </p:sp>
      <p:sp>
        <p:nvSpPr>
          <p:cNvPr id="3" name="Text 1"/>
          <p:cNvSpPr/>
          <p:nvPr/>
        </p:nvSpPr>
        <p:spPr>
          <a:xfrm>
            <a:off x="793790" y="282725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evolution of AI/ML promises even more sophisticated fraud prevention: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3546634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Explainable AI (XAI):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Developing models that can provide clear reasons for their decisions, enhancing trust and compliance.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93790" y="4251127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Federated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Training models on decentralized datasets without sharing raw data, improving privacy and collaboration across institutions.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93790" y="527315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Reinforcement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Creating autonomous agents that learn optimal strategies for fraud detection and prevention through trial and error.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564874" y="3546634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Behavioral Biometrics: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Analyzing unique user behaviors (typing patterns, mouse movements) to authenticate users and detect anomalies.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564874" y="4568666"/>
            <a:ext cx="627935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 Machine Learning: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Leveraging quantum computing for faster and more complex fraud pattern recognition in the long term.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564874" y="5273159"/>
            <a:ext cx="6279356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Adaptive Models:</a:t>
            </a:r>
            <a:r>
              <a:rPr lang="en-US" sz="15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Systems that can update and retrain themselves continuously in real-time to combat rapidly evolving fraud tactics.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1047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</vt:lpstr>
      <vt:lpstr>IBM Plex Sans Medium</vt:lpstr>
      <vt:lpstr>Arial</vt:lpstr>
      <vt:lpstr>IBM Plex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A. Dhakshayani SAI Santhosni</dc:creator>
  <cp:lastModifiedBy>A. Dhakshayani SAI Santhosni</cp:lastModifiedBy>
  <cp:revision>7</cp:revision>
  <dcterms:created xsi:type="dcterms:W3CDTF">2025-09-15T05:10:35Z</dcterms:created>
  <dcterms:modified xsi:type="dcterms:W3CDTF">2025-09-23T05:11:48Z</dcterms:modified>
</cp:coreProperties>
</file>